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Garet Bold" charset="1" panose="00000000000000000000"/>
      <p:regular r:id="rId26"/>
    </p:embeddedFont>
    <p:embeddedFont>
      <p:font typeface="Chewy" charset="1" panose="02000000000000000000"/>
      <p:regular r:id="rId27"/>
    </p:embeddedFont>
    <p:embeddedFont>
      <p:font typeface="Garet" charset="1" panose="00000000000000000000"/>
      <p:regular r:id="rId28"/>
    </p:embeddedFont>
    <p:embeddedFont>
      <p:font typeface="Garet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19664" y="2016819"/>
            <a:ext cx="9631224" cy="6094759"/>
          </a:xfrm>
          <a:custGeom>
            <a:avLst/>
            <a:gdLst/>
            <a:ahLst/>
            <a:cxnLst/>
            <a:rect r="r" b="b" t="t" l="l"/>
            <a:pathLst>
              <a:path h="6094759" w="9631224">
                <a:moveTo>
                  <a:pt x="0" y="0"/>
                </a:moveTo>
                <a:lnTo>
                  <a:pt x="9631224" y="0"/>
                </a:lnTo>
                <a:lnTo>
                  <a:pt x="9631224" y="6094759"/>
                </a:lnTo>
                <a:lnTo>
                  <a:pt x="0" y="6094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48792" y="144064"/>
            <a:ext cx="11372678" cy="1190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13"/>
              </a:lnSpc>
              <a:spcBef>
                <a:spcPct val="0"/>
              </a:spcBef>
            </a:pPr>
            <a:r>
              <a:rPr lang="en-US" b="true" sz="7009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Compiler Design Project</a:t>
            </a:r>
          </a:p>
        </p:txBody>
      </p:sp>
      <p:sp>
        <p:nvSpPr>
          <p:cNvPr name="TextBox 5" id="5"/>
          <p:cNvSpPr txBox="true"/>
          <p:nvPr/>
        </p:nvSpPr>
        <p:spPr>
          <a:xfrm rot="1985635">
            <a:off x="12230326" y="4007760"/>
            <a:ext cx="884541" cy="57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1"/>
              </a:lnSpc>
              <a:spcBef>
                <a:spcPct val="0"/>
              </a:spcBef>
            </a:pPr>
            <a:r>
              <a:rPr lang="en-US" sz="3301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LR(1)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15761" y="8749753"/>
            <a:ext cx="4056478" cy="45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  <a:spcBef>
                <a:spcPct val="0"/>
              </a:spcBef>
            </a:pPr>
            <a:r>
              <a:rPr lang="en-US" sz="27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LR(1) Parser Bottom Up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35894" y="147529"/>
            <a:ext cx="6698913" cy="9481877"/>
          </a:xfrm>
          <a:custGeom>
            <a:avLst/>
            <a:gdLst/>
            <a:ahLst/>
            <a:cxnLst/>
            <a:rect r="r" b="b" t="t" l="l"/>
            <a:pathLst>
              <a:path h="9481877" w="6698913">
                <a:moveTo>
                  <a:pt x="0" y="0"/>
                </a:moveTo>
                <a:lnTo>
                  <a:pt x="6698913" y="0"/>
                </a:lnTo>
                <a:lnTo>
                  <a:pt x="6698913" y="9481877"/>
                </a:lnTo>
                <a:lnTo>
                  <a:pt x="0" y="9481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42754"/>
            <a:ext cx="5717262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Token Generated: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560426"/>
            <a:ext cx="8196707" cy="7502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5849" indent="-327925" lvl="1">
              <a:lnSpc>
                <a:spcPts val="4252"/>
              </a:lnSpc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Structure of tokens.txt:</a:t>
            </a:r>
          </a:p>
          <a:p>
            <a:pPr algn="l" marL="655849" indent="-327925" lvl="1">
              <a:lnSpc>
                <a:spcPts val="4252"/>
              </a:lnSpc>
              <a:spcBef>
                <a:spcPct val="0"/>
              </a:spcBef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Th</a:t>
            </a: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 file presents tokenized output in a tabular format with the following columns:​</a:t>
            </a:r>
          </a:p>
          <a:p>
            <a:pPr algn="l" marL="655849" indent="-327925" lvl="1">
              <a:lnSpc>
                <a:spcPts val="4252"/>
              </a:lnSpc>
              <a:spcBef>
                <a:spcPct val="0"/>
              </a:spcBef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Token: The type of the token identified (e.g., FLOAT, ID, LPAREN).​</a:t>
            </a:r>
          </a:p>
          <a:p>
            <a:pPr algn="l" marL="655849" indent="-327925" lvl="1">
              <a:lnSpc>
                <a:spcPts val="4252"/>
              </a:lnSpc>
              <a:spcBef>
                <a:spcPct val="0"/>
              </a:spcBef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Val</a:t>
            </a: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ue: The actual string from the source code that corresponds to the token.​</a:t>
            </a:r>
          </a:p>
          <a:p>
            <a:pPr algn="l" marL="655849" indent="-327925" lvl="1">
              <a:lnSpc>
                <a:spcPts val="4252"/>
              </a:lnSpc>
              <a:spcBef>
                <a:spcPct val="0"/>
              </a:spcBef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</a:t>
            </a: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ine: The line number in the source code where the token appears.​</a:t>
            </a:r>
          </a:p>
          <a:p>
            <a:pPr algn="l" marL="655849" indent="-327925" lvl="1">
              <a:lnSpc>
                <a:spcPts val="4252"/>
              </a:lnSpc>
              <a:spcBef>
                <a:spcPct val="0"/>
              </a:spcBef>
              <a:buFont typeface="Arial"/>
              <a:buChar char="•"/>
            </a:pP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</a:t>
            </a:r>
            <a:r>
              <a:rPr lang="en-US" sz="303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s: The position within the line where the token starts.</a:t>
            </a:r>
          </a:p>
          <a:p>
            <a:pPr algn="l">
              <a:lnSpc>
                <a:spcPts val="4252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08038"/>
            <a:ext cx="11299286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Symbol Table Overview(Part-III):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7348" y="1544541"/>
            <a:ext cx="17820652" cy="774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1"/>
              </a:lnSpc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Key Features of symbolTable.cpp:</a:t>
            </a:r>
          </a:p>
          <a:p>
            <a:pPr algn="l" marL="597104" indent="-298552" lvl="1">
              <a:lnSpc>
                <a:spcPts val="3871"/>
              </a:lnSpc>
              <a:spcBef>
                <a:spcPct val="0"/>
              </a:spcBef>
              <a:buFont typeface="Arial"/>
              <a:buChar char="•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Symbol Structure: Defines a Symb</a:t>
            </a: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ol structure to encapsulate attributes of each identifier, including:​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tokenType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name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value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line: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pos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scope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memoryAddress:</a:t>
            </a:r>
          </a:p>
          <a:p>
            <a:pPr algn="l" marL="597104" indent="-298552" lvl="1">
              <a:lnSpc>
                <a:spcPts val="3871"/>
              </a:lnSpc>
              <a:spcBef>
                <a:spcPct val="0"/>
              </a:spcBef>
              <a:buFont typeface="Arial"/>
              <a:buChar char="•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Operations: Provides functionalities to:​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Insert: Add new identifiers into the symbol table with their respective attributes.​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Lookup: Search for existing identifiers to retrieve their information.​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Update: Modify attributes of existing identifiers, such as updating their usage status or assigned value.​</a:t>
            </a:r>
          </a:p>
          <a:p>
            <a:pPr algn="l" marL="1194208" indent="-398069" lvl="2">
              <a:lnSpc>
                <a:spcPts val="3871"/>
              </a:lnSpc>
              <a:spcBef>
                <a:spcPct val="0"/>
              </a:spcBef>
              <a:buFont typeface="Arial"/>
              <a:buChar char="⚬"/>
            </a:pPr>
            <a:r>
              <a:rPr lang="en-US" sz="2765" spc="-21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Display: Output the contents of the symbol table, typically in a tabular format, for debugging or analysis purposes.</a:t>
            </a:r>
          </a:p>
          <a:p>
            <a:pPr algn="l">
              <a:lnSpc>
                <a:spcPts val="3871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588115"/>
            <a:ext cx="9076023" cy="9352916"/>
          </a:xfrm>
          <a:custGeom>
            <a:avLst/>
            <a:gdLst/>
            <a:ahLst/>
            <a:cxnLst/>
            <a:rect r="r" b="b" t="t" l="l"/>
            <a:pathLst>
              <a:path h="9352916" w="9076023">
                <a:moveTo>
                  <a:pt x="0" y="0"/>
                </a:moveTo>
                <a:lnTo>
                  <a:pt x="9076023" y="0"/>
                </a:lnTo>
                <a:lnTo>
                  <a:pt x="9076023" y="9352916"/>
                </a:lnTo>
                <a:lnTo>
                  <a:pt x="0" y="93529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86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6396" y="42754"/>
            <a:ext cx="7575399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Symbol Table Output: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6396" y="1730166"/>
            <a:ext cx="8350977" cy="301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7525" indent="-373763" lvl="1">
              <a:lnSpc>
                <a:spcPts val="4847"/>
              </a:lnSpc>
              <a:buAutoNum type="arabicPeriod" startAt="1"/>
            </a:pPr>
            <a:r>
              <a:rPr lang="en-US" sz="346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Read the  stream of tokens from the token.txt</a:t>
            </a:r>
          </a:p>
          <a:p>
            <a:pPr algn="l" marL="747525" indent="-373763" lvl="1">
              <a:lnSpc>
                <a:spcPts val="4847"/>
              </a:lnSpc>
              <a:buAutoNum type="arabicPeriod" startAt="1"/>
            </a:pPr>
            <a:r>
              <a:rPr lang="en-US" sz="346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Maintains the Scope of variable </a:t>
            </a:r>
          </a:p>
          <a:p>
            <a:pPr algn="l" marL="747525" indent="-373763" lvl="1">
              <a:lnSpc>
                <a:spcPts val="4847"/>
              </a:lnSpc>
              <a:spcBef>
                <a:spcPct val="0"/>
              </a:spcBef>
              <a:buAutoNum type="arabicPeriod" startAt="1"/>
            </a:pPr>
            <a:r>
              <a:rPr lang="en-US" sz="346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Created During the parsing phase</a:t>
            </a:r>
          </a:p>
        </p:txBody>
      </p:sp>
    </p:spTree>
  </p:cSld>
  <p:clrMapOvr>
    <a:masterClrMapping/>
  </p:clrMapOvr>
  <p:transition spd="slow">
    <p:cover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13947" y="2638117"/>
            <a:ext cx="8928912" cy="5952608"/>
          </a:xfrm>
          <a:custGeom>
            <a:avLst/>
            <a:gdLst/>
            <a:ahLst/>
            <a:cxnLst/>
            <a:rect r="r" b="b" t="t" l="l"/>
            <a:pathLst>
              <a:path h="5952608" w="8928912">
                <a:moveTo>
                  <a:pt x="0" y="0"/>
                </a:moveTo>
                <a:lnTo>
                  <a:pt x="8928912" y="0"/>
                </a:lnTo>
                <a:lnTo>
                  <a:pt x="8928912" y="5952608"/>
                </a:lnTo>
                <a:lnTo>
                  <a:pt x="0" y="5952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7103" y="294788"/>
            <a:ext cx="12501300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Bottom Up  ParserOverview(Part-IV):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7815" y="1602796"/>
            <a:ext cx="7206818" cy="471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0899" indent="-415449" lvl="1">
              <a:lnSpc>
                <a:spcPts val="5387"/>
              </a:lnSpc>
              <a:spcBef>
                <a:spcPct val="0"/>
              </a:spcBef>
              <a:buFont typeface="Arial"/>
              <a:buChar char="•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Refe</a:t>
            </a: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rence: lr1parser.cpp</a:t>
            </a:r>
          </a:p>
          <a:p>
            <a:pPr algn="l" marL="830899" indent="-415449" lvl="1">
              <a:lnSpc>
                <a:spcPts val="5387"/>
              </a:lnSpc>
              <a:spcBef>
                <a:spcPct val="0"/>
              </a:spcBef>
              <a:buFont typeface="Arial"/>
              <a:buChar char="•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Strategy: LR(1) Parsing</a:t>
            </a:r>
          </a:p>
          <a:p>
            <a:pPr algn="l" marL="830899" indent="-415449" lvl="1">
              <a:lnSpc>
                <a:spcPts val="5387"/>
              </a:lnSpc>
              <a:spcBef>
                <a:spcPct val="0"/>
              </a:spcBef>
              <a:buFont typeface="Arial"/>
              <a:buChar char="•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Modules:</a:t>
            </a:r>
          </a:p>
          <a:p>
            <a:pPr algn="l" marL="1661798" indent="-553933" lvl="2">
              <a:lnSpc>
                <a:spcPts val="5387"/>
              </a:lnSpc>
              <a:spcBef>
                <a:spcPct val="0"/>
              </a:spcBef>
              <a:buFont typeface="Arial"/>
              <a:buChar char="⚬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Item Set Construction</a:t>
            </a:r>
          </a:p>
          <a:p>
            <a:pPr algn="l" marL="1661798" indent="-553933" lvl="2">
              <a:lnSpc>
                <a:spcPts val="5387"/>
              </a:lnSpc>
              <a:spcBef>
                <a:spcPct val="0"/>
              </a:spcBef>
              <a:buFont typeface="Arial"/>
              <a:buChar char="⚬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Parsing Table</a:t>
            </a:r>
          </a:p>
          <a:p>
            <a:pPr algn="l" marL="1661798" indent="-553933" lvl="2">
              <a:lnSpc>
                <a:spcPts val="5387"/>
              </a:lnSpc>
              <a:spcBef>
                <a:spcPct val="0"/>
              </a:spcBef>
              <a:buFont typeface="Arial"/>
              <a:buChar char="⚬"/>
            </a:pPr>
            <a:r>
              <a:rPr lang="en-US" sz="38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Input Parsing</a:t>
            </a:r>
          </a:p>
          <a:p>
            <a:pPr algn="l">
              <a:lnSpc>
                <a:spcPts val="5387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5567" y="2923428"/>
            <a:ext cx="7423049" cy="6805451"/>
          </a:xfrm>
          <a:custGeom>
            <a:avLst/>
            <a:gdLst/>
            <a:ahLst/>
            <a:cxnLst/>
            <a:rect r="r" b="b" t="t" l="l"/>
            <a:pathLst>
              <a:path h="6805451" w="7423049">
                <a:moveTo>
                  <a:pt x="0" y="0"/>
                </a:moveTo>
                <a:lnTo>
                  <a:pt x="7423049" y="0"/>
                </a:lnTo>
                <a:lnTo>
                  <a:pt x="7423049" y="6805452"/>
                </a:lnTo>
                <a:lnTo>
                  <a:pt x="0" y="6805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2923428"/>
            <a:ext cx="8572389" cy="5625951"/>
          </a:xfrm>
          <a:custGeom>
            <a:avLst/>
            <a:gdLst/>
            <a:ahLst/>
            <a:cxnLst/>
            <a:rect r="r" b="b" t="t" l="l"/>
            <a:pathLst>
              <a:path h="5625951" w="8572389">
                <a:moveTo>
                  <a:pt x="0" y="0"/>
                </a:moveTo>
                <a:lnTo>
                  <a:pt x="8572389" y="0"/>
                </a:lnTo>
                <a:lnTo>
                  <a:pt x="8572389" y="5625952"/>
                </a:lnTo>
                <a:lnTo>
                  <a:pt x="0" y="5625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7103" y="294788"/>
            <a:ext cx="12501300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LR(1) Itemset Construction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5659" y="1800873"/>
            <a:ext cx="10277883" cy="1483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2112" indent="-306056" lvl="1">
              <a:lnSpc>
                <a:spcPts val="3969"/>
              </a:lnSpc>
              <a:spcBef>
                <a:spcPct val="0"/>
              </a:spcBef>
              <a:buFont typeface="Arial"/>
              <a:buChar char="•"/>
            </a:pPr>
            <a:r>
              <a:rPr lang="en-US" sz="28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Refe</a:t>
            </a:r>
            <a:r>
              <a:rPr lang="en-US" sz="28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rence: lr1itemsetscpp</a:t>
            </a:r>
          </a:p>
          <a:p>
            <a:pPr algn="l" marL="612112" indent="-306056" lvl="1">
              <a:lnSpc>
                <a:spcPts val="3969"/>
              </a:lnSpc>
              <a:spcBef>
                <a:spcPct val="0"/>
              </a:spcBef>
              <a:buFont typeface="Arial"/>
              <a:buChar char="•"/>
            </a:pPr>
            <a:r>
              <a:rPr lang="en-US" sz="28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Strategy: finding first and follow </a:t>
            </a:r>
          </a:p>
          <a:p>
            <a:pPr algn="l">
              <a:lnSpc>
                <a:spcPts val="396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04789" y="1718929"/>
            <a:ext cx="15900435" cy="6849143"/>
          </a:xfrm>
          <a:custGeom>
            <a:avLst/>
            <a:gdLst/>
            <a:ahLst/>
            <a:cxnLst/>
            <a:rect r="r" b="b" t="t" l="l"/>
            <a:pathLst>
              <a:path h="6849143" w="15900435">
                <a:moveTo>
                  <a:pt x="0" y="0"/>
                </a:moveTo>
                <a:lnTo>
                  <a:pt x="15900435" y="0"/>
                </a:lnTo>
                <a:lnTo>
                  <a:pt x="15900435" y="6849142"/>
                </a:lnTo>
                <a:lnTo>
                  <a:pt x="0" y="6849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30" t="0" r="-253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24178" y="483340"/>
            <a:ext cx="5639643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PARSING TABLE</a:t>
            </a:r>
          </a:p>
        </p:txBody>
      </p:sp>
    </p:spTree>
  </p:cSld>
  <p:clrMapOvr>
    <a:masterClrMapping/>
  </p:clrMapOvr>
  <p:transition spd="slow">
    <p:cover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28126" y="1685197"/>
            <a:ext cx="3819834" cy="8202091"/>
          </a:xfrm>
          <a:custGeom>
            <a:avLst/>
            <a:gdLst/>
            <a:ahLst/>
            <a:cxnLst/>
            <a:rect r="r" b="b" t="t" l="l"/>
            <a:pathLst>
              <a:path h="8202091" w="3819834">
                <a:moveTo>
                  <a:pt x="0" y="0"/>
                </a:moveTo>
                <a:lnTo>
                  <a:pt x="3819835" y="0"/>
                </a:lnTo>
                <a:lnTo>
                  <a:pt x="3819835" y="8202091"/>
                </a:lnTo>
                <a:lnTo>
                  <a:pt x="0" y="82020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67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15630" y="1685197"/>
            <a:ext cx="6886397" cy="8202091"/>
          </a:xfrm>
          <a:custGeom>
            <a:avLst/>
            <a:gdLst/>
            <a:ahLst/>
            <a:cxnLst/>
            <a:rect r="r" b="b" t="t" l="l"/>
            <a:pathLst>
              <a:path h="8202091" w="6886397">
                <a:moveTo>
                  <a:pt x="0" y="0"/>
                </a:moveTo>
                <a:lnTo>
                  <a:pt x="6886397" y="0"/>
                </a:lnTo>
                <a:lnTo>
                  <a:pt x="6886397" y="8202091"/>
                </a:lnTo>
                <a:lnTo>
                  <a:pt x="0" y="82020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7809" y="200513"/>
            <a:ext cx="9814445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Parsing The  Input Program</a:t>
            </a:r>
          </a:p>
        </p:txBody>
      </p:sp>
    </p:spTree>
  </p:cSld>
  <p:clrMapOvr>
    <a:masterClrMapping/>
  </p:clrMapOvr>
  <p:transition spd="slow">
    <p:cover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10250" y="107302"/>
            <a:ext cx="8867500" cy="10072396"/>
          </a:xfrm>
          <a:custGeom>
            <a:avLst/>
            <a:gdLst/>
            <a:ahLst/>
            <a:cxnLst/>
            <a:rect r="r" b="b" t="t" l="l"/>
            <a:pathLst>
              <a:path h="10072396" w="8867500">
                <a:moveTo>
                  <a:pt x="0" y="0"/>
                </a:moveTo>
                <a:lnTo>
                  <a:pt x="8867500" y="0"/>
                </a:lnTo>
                <a:lnTo>
                  <a:pt x="8867500" y="10072396"/>
                </a:lnTo>
                <a:lnTo>
                  <a:pt x="0" y="100723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9" r="0" b="-259"/>
            </a:stretch>
          </a:blipFill>
        </p:spPr>
      </p:sp>
    </p:spTree>
  </p:cSld>
  <p:clrMapOvr>
    <a:masterClrMapping/>
  </p:clrMapOvr>
  <p:transition spd="slow">
    <p:cover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7871" y="483340"/>
            <a:ext cx="8683228" cy="98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1"/>
              </a:lnSpc>
              <a:spcBef>
                <a:spcPct val="0"/>
              </a:spcBef>
            </a:pPr>
            <a:r>
              <a:rPr lang="en-US" b="true" sz="5808" spc="-458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Conclusion &amp; Future Work: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87871" y="1695025"/>
            <a:ext cx="13892110" cy="6221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0743" indent="-320372" lvl="1">
              <a:lnSpc>
                <a:spcPts val="415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67" spc="-23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Conclusi</a:t>
            </a:r>
            <a:r>
              <a:rPr lang="en-US" b="true" sz="2967" spc="-23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on</a:t>
            </a: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Successfully built a basic compiler pipeline for a simple C-like language.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Implemented context-free grammar, lexical analysis, parsing, and symbol table management.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Demonstrated parsing using LR(1) with a working parser and tokenized output.</a:t>
            </a:r>
          </a:p>
          <a:p>
            <a:pPr algn="l" marL="640743" indent="-320372" lvl="1">
              <a:lnSpc>
                <a:spcPts val="415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67" spc="-23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Future Work</a:t>
            </a: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Support for nested conditionals and complex block structures.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Integration of type checking and error handling mechanisms.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Intermediate code generation and optimization.</a:t>
            </a:r>
          </a:p>
          <a:p>
            <a:pPr algn="l" marL="1281487" indent="-427162" lvl="2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spc="-2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GUI-based input and output interface for user-friendliness.</a:t>
            </a:r>
          </a:p>
          <a:p>
            <a:pPr algn="l">
              <a:lnSpc>
                <a:spcPts val="415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7122" y="1435031"/>
            <a:ext cx="6065524" cy="175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13"/>
              </a:lnSpc>
              <a:spcBef>
                <a:spcPct val="0"/>
              </a:spcBef>
            </a:pPr>
            <a:r>
              <a:rPr lang="en-US" b="true" sz="10295" spc="-813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Thank you</a:t>
            </a:r>
          </a:p>
        </p:txBody>
      </p:sp>
      <p:sp>
        <p:nvSpPr>
          <p:cNvPr name="AutoShape 4" id="4"/>
          <p:cNvSpPr/>
          <p:nvPr/>
        </p:nvSpPr>
        <p:spPr>
          <a:xfrm>
            <a:off x="1306486" y="3187479"/>
            <a:ext cx="15952814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06486" y="6306268"/>
            <a:ext cx="7102649" cy="295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2"/>
              </a:lnSpc>
            </a:pPr>
            <a:r>
              <a:rPr lang="en-US" sz="3344" spc="-26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Presented By:-</a:t>
            </a:r>
          </a:p>
          <a:p>
            <a:pPr algn="l">
              <a:lnSpc>
                <a:spcPts val="4682"/>
              </a:lnSpc>
              <a:spcBef>
                <a:spcPct val="0"/>
              </a:spcBef>
            </a:pPr>
            <a:r>
              <a:rPr lang="en-US" b="true" sz="3344" spc="-2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Abhinandan Ba</a:t>
            </a:r>
            <a:r>
              <a:rPr lang="en-US" b="true" sz="3344" spc="-2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rua (002210501002)</a:t>
            </a:r>
          </a:p>
          <a:p>
            <a:pPr algn="l">
              <a:lnSpc>
                <a:spcPts val="4682"/>
              </a:lnSpc>
              <a:spcBef>
                <a:spcPct val="0"/>
              </a:spcBef>
            </a:pPr>
            <a:r>
              <a:rPr lang="en-US" b="true" sz="3344" spc="-2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Shahir Habib(002210501006)</a:t>
            </a:r>
          </a:p>
          <a:p>
            <a:pPr algn="l">
              <a:lnSpc>
                <a:spcPts val="4682"/>
              </a:lnSpc>
              <a:spcBef>
                <a:spcPct val="0"/>
              </a:spcBef>
            </a:pPr>
            <a:r>
              <a:rPr lang="en-US" b="true" sz="3344" spc="-2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Masud ALam Mondal(002210501007)</a:t>
            </a:r>
          </a:p>
          <a:p>
            <a:pPr algn="l">
              <a:lnSpc>
                <a:spcPts val="4682"/>
              </a:lnSpc>
              <a:spcBef>
                <a:spcPct val="0"/>
              </a:spcBef>
            </a:pPr>
            <a:r>
              <a:rPr lang="en-US" b="true" sz="3344" spc="-2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Sanket Chakraborty(002210501130)</a:t>
            </a:r>
          </a:p>
        </p:txBody>
      </p:sp>
    </p:spTree>
  </p:cSld>
  <p:clrMapOvr>
    <a:masterClrMapping/>
  </p:clrMapOvr>
  <p:transition spd="slow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85221" y="2328479"/>
            <a:ext cx="7474574" cy="5630042"/>
          </a:xfrm>
          <a:custGeom>
            <a:avLst/>
            <a:gdLst/>
            <a:ahLst/>
            <a:cxnLst/>
            <a:rect r="r" b="b" t="t" l="l"/>
            <a:pathLst>
              <a:path h="5630042" w="7474574">
                <a:moveTo>
                  <a:pt x="0" y="0"/>
                </a:moveTo>
                <a:lnTo>
                  <a:pt x="7474574" y="0"/>
                </a:lnTo>
                <a:lnTo>
                  <a:pt x="7474574" y="5630042"/>
                </a:lnTo>
                <a:lnTo>
                  <a:pt x="0" y="5630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5939" y="3464806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Lexical Analyzer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7907" y="3464806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71373" y="2651269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CFG for the language 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2473" y="2651269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84907" y="3176728"/>
            <a:ext cx="3488643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8775" y="4280781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55939" y="4280781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LR(1) Itemsets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52741" y="4224337"/>
            <a:ext cx="4966521" cy="2083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2"/>
              </a:lnSpc>
              <a:spcBef>
                <a:spcPct val="0"/>
              </a:spcBef>
            </a:pPr>
            <a:r>
              <a:rPr lang="en-US" sz="238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This Project is Intended to show the working of bottom up parser by implimenting a  LR(1) Parser for a Simple C like Language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9623" y="387085"/>
            <a:ext cx="9466844" cy="500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4"/>
              </a:lnSpc>
              <a:spcBef>
                <a:spcPct val="0"/>
              </a:spcBef>
            </a:pPr>
            <a:r>
              <a:rPr lang="en-US" b="true" sz="2967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Devel</a:t>
            </a:r>
            <a:r>
              <a:rPr lang="en-US" b="true" sz="2967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op a simple compiler for a C-like language.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6708" y="1905558"/>
            <a:ext cx="2961209" cy="422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8"/>
              </a:lnSpc>
              <a:spcBef>
                <a:spcPct val="0"/>
              </a:spcBef>
            </a:pPr>
            <a:r>
              <a:rPr lang="en-US" b="true" sz="2477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Key Components: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7907" y="5177943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25070" y="5177943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LR(1) Parsing Table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7907" y="5975173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5070" y="5975173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Bottom Up Parser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6957" y="6810198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44120" y="6810198"/>
            <a:ext cx="3120902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Symbol Table</a:t>
            </a:r>
          </a:p>
        </p:txBody>
      </p:sp>
    </p:spTree>
  </p:cSld>
  <p:clrMapOvr>
    <a:masterClrMapping/>
  </p:clrMapOvr>
  <p:transition spd="slow">
    <p:cover dir="l"/>
  </p:transition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2079605" y="1740075"/>
            <a:ext cx="5789295" cy="5789295"/>
          </a:xfrm>
          <a:custGeom>
            <a:avLst/>
            <a:gdLst/>
            <a:ahLst/>
            <a:cxnLst/>
            <a:rect r="r" b="b" t="t" l="l"/>
            <a:pathLst>
              <a:path h="5789295" w="5789295">
                <a:moveTo>
                  <a:pt x="0" y="0"/>
                </a:moveTo>
                <a:lnTo>
                  <a:pt x="5789295" y="0"/>
                </a:lnTo>
                <a:lnTo>
                  <a:pt x="5789295" y="5789295"/>
                </a:lnTo>
                <a:lnTo>
                  <a:pt x="0" y="57892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4020" y="335810"/>
            <a:ext cx="8517287" cy="76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Language Specification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24020" y="1784032"/>
            <a:ext cx="11531275" cy="5644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Data Types: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int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float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v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oid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Input/Output: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read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print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Operators: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+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-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 *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/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%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++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Conditionals: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if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else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(</a:t>
            </a:r>
            <a:r>
              <a:rPr lang="en-US" b="true" sz="3210">
                <a:solidFill>
                  <a:srgbClr val="FF3131"/>
                </a:solidFill>
                <a:latin typeface="Garet Bold"/>
                <a:ea typeface="Garet Bold"/>
                <a:cs typeface="Garet Bold"/>
                <a:sym typeface="Garet Bold"/>
              </a:rPr>
              <a:t>no nesting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)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Relational Operators: 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&lt;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&gt;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,</a:t>
            </a: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==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4AAD"/>
                </a:solidFill>
                <a:latin typeface="Garet Bold"/>
                <a:ea typeface="Garet Bold"/>
                <a:cs typeface="Garet Bold"/>
                <a:sym typeface="Garet Bold"/>
              </a:rPr>
              <a:t>Multiple functions</a:t>
            </a: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allowed</a:t>
            </a:r>
          </a:p>
          <a:p>
            <a:pPr algn="l" marL="693143" indent="-346571" lvl="1">
              <a:lnSpc>
                <a:spcPts val="449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Declarations can appear anywhere with proper scope handling</a:t>
            </a:r>
          </a:p>
          <a:p>
            <a:pPr algn="l">
              <a:lnSpc>
                <a:spcPts val="4494"/>
              </a:lnSpc>
              <a:spcBef>
                <a:spcPct val="0"/>
              </a:spcBef>
            </a:pPr>
          </a:p>
          <a:p>
            <a:pPr algn="l">
              <a:lnSpc>
                <a:spcPts val="4494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942" y="1392976"/>
            <a:ext cx="11416490" cy="3912197"/>
          </a:xfrm>
          <a:custGeom>
            <a:avLst/>
            <a:gdLst/>
            <a:ahLst/>
            <a:cxnLst/>
            <a:rect r="r" b="b" t="t" l="l"/>
            <a:pathLst>
              <a:path h="3912197" w="11416490">
                <a:moveTo>
                  <a:pt x="0" y="0"/>
                </a:moveTo>
                <a:lnTo>
                  <a:pt x="11416490" y="0"/>
                </a:lnTo>
                <a:lnTo>
                  <a:pt x="11416490" y="3912198"/>
                </a:lnTo>
                <a:lnTo>
                  <a:pt x="0" y="39121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" t="-754" r="-79608" b="-199"/>
            </a:stretch>
          </a:blipFill>
          <a:ln w="38100" cap="rnd">
            <a:solidFill>
              <a:srgbClr val="000000"/>
            </a:solidFill>
            <a:prstDash val="sysDot"/>
            <a:round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231781" y="5973345"/>
            <a:ext cx="9885560" cy="4090414"/>
          </a:xfrm>
          <a:custGeom>
            <a:avLst/>
            <a:gdLst/>
            <a:ahLst/>
            <a:cxnLst/>
            <a:rect r="r" b="b" t="t" l="l"/>
            <a:pathLst>
              <a:path h="4090414" w="9885560">
                <a:moveTo>
                  <a:pt x="0" y="0"/>
                </a:moveTo>
                <a:lnTo>
                  <a:pt x="9885560" y="0"/>
                </a:lnTo>
                <a:lnTo>
                  <a:pt x="9885560" y="4090413"/>
                </a:lnTo>
                <a:lnTo>
                  <a:pt x="0" y="40904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7310" t="-754" r="-160" b="-199"/>
            </a:stretch>
          </a:blipFill>
          <a:ln w="38100" cap="rnd">
            <a:solidFill>
              <a:srgbClr val="000000"/>
            </a:solidFill>
            <a:prstDash val="sysDot"/>
            <a:round/>
          </a:ln>
        </p:spPr>
      </p:sp>
      <p:sp>
        <p:nvSpPr>
          <p:cNvPr name="TextBox 5" id="5"/>
          <p:cNvSpPr txBox="true"/>
          <p:nvPr/>
        </p:nvSpPr>
        <p:spPr>
          <a:xfrm rot="0">
            <a:off x="4381833" y="123574"/>
            <a:ext cx="8761333" cy="902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61"/>
              </a:lnSpc>
              <a:spcBef>
                <a:spcPct val="0"/>
              </a:spcBef>
            </a:pPr>
            <a:r>
              <a:rPr lang="en-US" b="true" sz="5329" u="sng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High Level Architechture</a:t>
            </a:r>
          </a:p>
        </p:txBody>
      </p:sp>
      <p:sp>
        <p:nvSpPr>
          <p:cNvPr name="AutoShape 6" id="6"/>
          <p:cNvSpPr/>
          <p:nvPr/>
        </p:nvSpPr>
        <p:spPr>
          <a:xfrm>
            <a:off x="11536680" y="3432810"/>
            <a:ext cx="822669" cy="2171134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6354295" y="5603944"/>
            <a:ext cx="6005054" cy="0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6354295" y="5603944"/>
            <a:ext cx="1877486" cy="2414607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  <p:transition spd="slow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0457" y="225911"/>
            <a:ext cx="11732309" cy="802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26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Context Free Grammar 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242774"/>
            <a:ext cx="18054693" cy="30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b="true" sz="1807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TOKENS 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ID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NUM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DEC </a:t>
            </a:r>
            <a:r>
              <a:rPr lang="en-US" sz="1807">
                <a:solidFill>
                  <a:srgbClr val="FF3131"/>
                </a:solidFill>
                <a:latin typeface="Garet"/>
                <a:ea typeface="Garet"/>
                <a:cs typeface="Garet"/>
                <a:sym typeface="Garet"/>
              </a:rPr>
              <a:t>INT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VOID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FLOAT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EQ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LPAREN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RPAREN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LBRACE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RBRACE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SEMI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COMMA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IF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ELSE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READ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PRINT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EQEQ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LT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GT</a:t>
            </a:r>
            <a:r>
              <a:rPr lang="en-US" sz="18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PLUS</a:t>
            </a:r>
            <a:r>
              <a:rPr lang="en-US" sz="18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MINUS</a:t>
            </a:r>
            <a:r>
              <a:rPr lang="en-US" sz="18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MULT</a:t>
            </a:r>
            <a:r>
              <a:rPr lang="en-US" sz="18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DIV </a:t>
            </a:r>
            <a:r>
              <a:rPr lang="en-US" sz="1807">
                <a:solidFill>
                  <a:srgbClr val="004AAD"/>
                </a:solidFill>
                <a:latin typeface="Garet"/>
                <a:ea typeface="Garet"/>
                <a:cs typeface="Garet"/>
                <a:sym typeface="Garet"/>
              </a:rPr>
              <a:t>MOD</a:t>
            </a:r>
            <a:r>
              <a:rPr lang="en-US" sz="180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1807">
                <a:solidFill>
                  <a:srgbClr val="DE0909"/>
                </a:solidFill>
                <a:latin typeface="Garet"/>
                <a:ea typeface="Garet"/>
                <a:cs typeface="Garet"/>
                <a:sym typeface="Garet"/>
              </a:rPr>
              <a:t>INC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290457" y="1063466"/>
            <a:ext cx="1776423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28700" y="2011902"/>
            <a:ext cx="4070033" cy="7221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7"/>
              </a:lnSpc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S: function_list S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declarati</a:t>
            </a: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on_list S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function_list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declaration_list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declaration_list: declaration 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declaration_list declaration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declaration: type_specifier ID SEMI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type_specifier: INT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VOID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FLOAT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function_list: function 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function_list function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  <a:r>
              <a:rPr lang="en-US" sz="1819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547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603562" y="1762792"/>
            <a:ext cx="5151627" cy="7997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function: type_specifier ID LPAREN params RPAREN compound_stmt</a:t>
            </a:r>
          </a:p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param</a:t>
            </a: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s: 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type_specifier ID COMMA params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type_specifier ID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compound_stmt: LBRACE statement_list RBRACE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statement_list: statement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  statement_list statement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statement: declaration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assignments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return_stmt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condition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read_stmt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print_stmt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return_stmt: ID expression SEMI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assignments: ID EQ expression SEMI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38621" y="1762792"/>
            <a:ext cx="5151627" cy="771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expression: ID</a:t>
            </a:r>
          </a:p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NUM</a:t>
            </a:r>
          </a:p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DEC</a:t>
            </a:r>
          </a:p>
          <a:p>
            <a:pPr algn="l">
              <a:lnSpc>
                <a:spcPts val="2306"/>
              </a:lnSpc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PLUS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</a:t>
            </a: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sion MINUS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MULT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DIV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MOD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INC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LPAREN expression RPAREN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condition: IF LPAREN rel_expression RPAREN compound_stmt ELSE compound_stmt 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rel_expression: expression EQEQ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LT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| expression GT expression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read_stmt: READ ID SEMI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print_stmt: PRINT expression SEMI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  <a:r>
              <a:rPr lang="en-US" sz="1647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   ;</a:t>
            </a:r>
          </a:p>
          <a:p>
            <a:pPr algn="l">
              <a:lnSpc>
                <a:spcPts val="2306"/>
              </a:lnSpc>
              <a:spcBef>
                <a:spcPct val="0"/>
              </a:spcBef>
            </a:pPr>
          </a:p>
        </p:txBody>
      </p:sp>
      <p:sp>
        <p:nvSpPr>
          <p:cNvPr name="AutoShape 9" id="9"/>
          <p:cNvSpPr/>
          <p:nvPr/>
        </p:nvSpPr>
        <p:spPr>
          <a:xfrm flipH="true">
            <a:off x="5564021" y="2088102"/>
            <a:ext cx="0" cy="7289772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1736139" y="2069052"/>
            <a:ext cx="0" cy="7289772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  <p:transition spd="slow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7599" y="438745"/>
            <a:ext cx="11732309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267" u="sng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CFG Explanation(Part 1)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8104" y="1848294"/>
            <a:ext cx="17351791" cy="7407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929" indent="-377965" lvl="1">
              <a:lnSpc>
                <a:spcPts val="490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Start Symbol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 S defines a program that can consist 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of multiple declarations and functions.</a:t>
            </a:r>
          </a:p>
          <a:p>
            <a:pPr algn="l" marL="755929" indent="-377965" lvl="1">
              <a:lnSpc>
                <a:spcPts val="490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Declaration and Function Blocks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511858" indent="-503953" lvl="2">
              <a:lnSpc>
                <a:spcPts val="4901"/>
              </a:lnSpc>
              <a:spcBef>
                <a:spcPct val="0"/>
              </a:spcBef>
              <a:buFont typeface="Arial"/>
              <a:buChar char="⚬"/>
            </a:pPr>
            <a:r>
              <a:rPr lang="en-US" sz="3501" i="true">
                <a:solidFill>
                  <a:srgbClr val="8C52FF"/>
                </a:solidFill>
                <a:latin typeface="Garet Italics"/>
                <a:ea typeface="Garet Italics"/>
                <a:cs typeface="Garet Italics"/>
                <a:sym typeface="Garet Italics"/>
              </a:rPr>
              <a:t>declaration_list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represents multiple variable declarations.</a:t>
            </a:r>
          </a:p>
          <a:p>
            <a:pPr algn="l" marL="1511858" indent="-503953" lvl="2">
              <a:lnSpc>
                <a:spcPts val="4901"/>
              </a:lnSpc>
              <a:spcBef>
                <a:spcPct val="0"/>
              </a:spcBef>
              <a:buFont typeface="Arial"/>
              <a:buChar char="⚬"/>
            </a:pPr>
            <a:r>
              <a:rPr lang="en-US" sz="3501" i="true">
                <a:solidFill>
                  <a:srgbClr val="8C52FF"/>
                </a:solidFill>
                <a:latin typeface="Garet Italics"/>
                <a:ea typeface="Garet Italics"/>
                <a:cs typeface="Garet Italics"/>
                <a:sym typeface="Garet Italics"/>
              </a:rPr>
              <a:t>function_list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allows defining one or more functions.</a:t>
            </a:r>
          </a:p>
          <a:p>
            <a:pPr algn="l" marL="1511858" indent="-503953" lvl="2">
              <a:lnSpc>
                <a:spcPts val="4901"/>
              </a:lnSpc>
              <a:spcBef>
                <a:spcPct val="0"/>
              </a:spcBef>
              <a:buFont typeface="Arial"/>
              <a:buChar char="⚬"/>
            </a:pP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function has structure: return type + function name + parameters + compound statement.</a:t>
            </a:r>
          </a:p>
          <a:p>
            <a:pPr algn="l" marL="755929" indent="-377965" lvl="1">
              <a:lnSpc>
                <a:spcPts val="490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Parameter Parsing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511858" indent="-503953" lvl="2">
              <a:lnSpc>
                <a:spcPts val="4901"/>
              </a:lnSpc>
              <a:spcBef>
                <a:spcPct val="0"/>
              </a:spcBef>
              <a:buFont typeface="Arial"/>
              <a:buChar char="⚬"/>
            </a:pPr>
            <a:r>
              <a:rPr lang="en-US" sz="3501" i="true">
                <a:solidFill>
                  <a:srgbClr val="8C52FF"/>
                </a:solidFill>
                <a:latin typeface="Garet Italics"/>
                <a:ea typeface="Garet Italics"/>
                <a:cs typeface="Garet Italics"/>
                <a:sym typeface="Garet Italics"/>
              </a:rPr>
              <a:t>params 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allows functions to have typed parameters or be empty.</a:t>
            </a:r>
          </a:p>
          <a:p>
            <a:pPr algn="l" marL="755929" indent="-377965" lvl="1">
              <a:lnSpc>
                <a:spcPts val="4901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Compound Statement</a:t>
            </a: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511858" indent="-503953" lvl="2">
              <a:lnSpc>
                <a:spcPts val="4901"/>
              </a:lnSpc>
              <a:spcBef>
                <a:spcPct val="0"/>
              </a:spcBef>
              <a:buFont typeface="Arial"/>
              <a:buChar char="⚬"/>
            </a:pPr>
            <a:r>
              <a:rPr lang="en-US" sz="350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Block enclosed in {} that holds a list of valid statements.</a:t>
            </a:r>
          </a:p>
          <a:p>
            <a:pPr algn="l">
              <a:lnSpc>
                <a:spcPts val="4901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7599" y="438745"/>
            <a:ext cx="11732309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267" u="sng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CFG Explanation(contd..)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6649" y="1690941"/>
            <a:ext cx="17115136" cy="7658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7780" indent="-363890" lvl="1">
              <a:lnSpc>
                <a:spcPts val="4719"/>
              </a:lnSpc>
              <a:buFont typeface="Arial"/>
              <a:buChar char="•"/>
            </a:pPr>
            <a:r>
              <a:rPr lang="en-US" b="true" sz="337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Statements include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declarati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on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assignments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return_stmt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condition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read_stmt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print_stmt</a:t>
            </a:r>
          </a:p>
          <a:p>
            <a:pPr algn="l" marL="727780" indent="-363890" lvl="1">
              <a:lnSpc>
                <a:spcPts val="47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7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Expressions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Support arithmetic: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+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-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*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/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%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and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++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Can include variables, numbers, or nested expressions</a:t>
            </a:r>
          </a:p>
          <a:p>
            <a:pPr algn="l" marL="727780" indent="-363890" lvl="1">
              <a:lnSpc>
                <a:spcPts val="47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7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Conditionals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Format: if (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rel_expression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) {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...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} else {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... 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}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No nested if-else support</a:t>
            </a:r>
          </a:p>
          <a:p>
            <a:pPr algn="l" marL="727780" indent="-363890" lvl="1">
              <a:lnSpc>
                <a:spcPts val="47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7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Relational Expressions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Comparisons using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==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&lt;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, and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 &gt;</a:t>
            </a:r>
          </a:p>
          <a:p>
            <a:pPr algn="l" marL="727780" indent="-363890" lvl="1">
              <a:lnSpc>
                <a:spcPts val="471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7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I/O Statements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:</a:t>
            </a:r>
          </a:p>
          <a:p>
            <a:pPr algn="l" marL="1455560" indent="-485187" lvl="2">
              <a:lnSpc>
                <a:spcPts val="4719"/>
              </a:lnSpc>
              <a:spcBef>
                <a:spcPct val="0"/>
              </a:spcBef>
              <a:buFont typeface="Arial"/>
              <a:buChar char="⚬"/>
            </a:pP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read_stmt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and </a:t>
            </a:r>
            <a:r>
              <a:rPr lang="en-US" sz="3370">
                <a:solidFill>
                  <a:srgbClr val="8C52FF"/>
                </a:solidFill>
                <a:latin typeface="Garet"/>
                <a:ea typeface="Garet"/>
                <a:cs typeface="Garet"/>
                <a:sym typeface="Garet"/>
              </a:rPr>
              <a:t>print_stmt</a:t>
            </a:r>
            <a:r>
              <a:rPr lang="en-US" sz="337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use READ and PRINT tokens respectively</a:t>
            </a:r>
          </a:p>
          <a:p>
            <a:pPr algn="l">
              <a:lnSpc>
                <a:spcPts val="471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1550" y="228600"/>
            <a:ext cx="13285995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267" u="sng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Lexical Analyzer Overview (Part II)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7886" y="1234687"/>
            <a:ext cx="5074182" cy="501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3"/>
              </a:lnSpc>
              <a:spcBef>
                <a:spcPct val="0"/>
              </a:spcBef>
            </a:pPr>
            <a:r>
              <a:rPr lang="en-US" b="true" sz="293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Key</a:t>
            </a:r>
            <a:r>
              <a:rPr lang="en-US" b="true" sz="293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Features of This Lexer: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1507" y="1823667"/>
            <a:ext cx="9231600" cy="5738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Input: Takes a C-like s</a:t>
            </a: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ource code file as input.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Token Recognition: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Recognizes keywords (int, float, void, etc.)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Identifiers (x, sum, etc.)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Numbers (123, 45.67)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Operators (+, -, ==, ++, etc.)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Punctuation (;, ,, (), {}, etc.)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Regex-Based Matching: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Uses Regular Expressions to identify different token types.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Error Handling: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Detects lexical errors (invalid characters).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Line &amp; Scope Tracking:</a:t>
            </a:r>
          </a:p>
          <a:p>
            <a:pPr algn="l" marL="501231" indent="-250615" lvl="1">
              <a:lnSpc>
                <a:spcPts val="3250"/>
              </a:lnSpc>
              <a:spcBef>
                <a:spcPct val="0"/>
              </a:spcBef>
              <a:buFont typeface="Arial"/>
              <a:buChar char="•"/>
            </a:pPr>
            <a:r>
              <a:rPr lang="en-US" sz="232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Tracks line number, position, and  level for each token.</a:t>
            </a:r>
          </a:p>
          <a:p>
            <a:pPr algn="l">
              <a:lnSpc>
                <a:spcPts val="325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77886" y="7637954"/>
            <a:ext cx="1714493" cy="501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3"/>
              </a:lnSpc>
              <a:spcBef>
                <a:spcPct val="0"/>
              </a:spcBef>
            </a:pPr>
            <a:r>
              <a:rPr lang="en-US" b="true" sz="293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</a:t>
            </a:r>
            <a:r>
              <a:rPr lang="en-US" b="true" sz="293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urpose: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1507" y="8358216"/>
            <a:ext cx="14441686" cy="1217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Acts as a scanner to break down raw s</a:t>
            </a:r>
            <a:r>
              <a:rPr lang="en-US" sz="231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ource code into a clean stream of tokens for the parser.</a:t>
            </a:r>
          </a:p>
          <a:p>
            <a:pPr algn="l"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Helps simplify syntax analysis by filtering out whitespaces and comments.</a:t>
            </a:r>
          </a:p>
          <a:p>
            <a:pPr algn="l">
              <a:lnSpc>
                <a:spcPts val="3247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38805" y="2078072"/>
            <a:ext cx="8026451" cy="6676207"/>
          </a:xfrm>
          <a:custGeom>
            <a:avLst/>
            <a:gdLst/>
            <a:ahLst/>
            <a:cxnLst/>
            <a:rect r="r" b="b" t="t" l="l"/>
            <a:pathLst>
              <a:path h="6676207" w="8026451">
                <a:moveTo>
                  <a:pt x="0" y="0"/>
                </a:moveTo>
                <a:lnTo>
                  <a:pt x="8026452" y="0"/>
                </a:lnTo>
                <a:lnTo>
                  <a:pt x="8026452" y="6676207"/>
                </a:lnTo>
                <a:lnTo>
                  <a:pt x="0" y="6676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4006" y="228600"/>
            <a:ext cx="8158988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267" u="sng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Sample Input Program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4006" y="2299106"/>
            <a:ext cx="9364799" cy="645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30433" indent="-565217" lvl="1">
              <a:lnSpc>
                <a:spcPts val="7330"/>
              </a:lnSpc>
              <a:spcBef>
                <a:spcPct val="0"/>
              </a:spcBef>
              <a:buFont typeface="Arial"/>
              <a:buChar char="•"/>
            </a:pPr>
            <a:r>
              <a:rPr lang="en-US" sz="52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Reference: pr</a:t>
            </a:r>
            <a:r>
              <a:rPr lang="en-US" sz="52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ogram.txt</a:t>
            </a:r>
          </a:p>
          <a:p>
            <a:pPr algn="l" marL="1130433" indent="-565217" lvl="1">
              <a:lnSpc>
                <a:spcPts val="7330"/>
              </a:lnSpc>
              <a:spcBef>
                <a:spcPct val="0"/>
              </a:spcBef>
              <a:buFont typeface="Arial"/>
              <a:buChar char="•"/>
            </a:pPr>
            <a:r>
              <a:rPr lang="en-US" sz="52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Small program with variables, functions, I/O, and condition</a:t>
            </a:r>
          </a:p>
          <a:p>
            <a:pPr algn="l" marL="1130433" indent="-565217" lvl="1">
              <a:lnSpc>
                <a:spcPts val="7330"/>
              </a:lnSpc>
              <a:spcBef>
                <a:spcPct val="0"/>
              </a:spcBef>
              <a:buFont typeface="Arial"/>
              <a:buChar char="•"/>
            </a:pPr>
            <a:r>
              <a:rPr lang="en-US" sz="523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Highlight parts for grammar, lexer, parser</a:t>
            </a:r>
          </a:p>
          <a:p>
            <a:pPr algn="l">
              <a:lnSpc>
                <a:spcPts val="733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DAGj5HKC9Bw</dc:identifier>
  <dcterms:modified xsi:type="dcterms:W3CDTF">2011-08-01T06:04:30Z</dcterms:modified>
  <cp:revision>1</cp:revision>
  <dc:title>cd project</dc:title>
</cp:coreProperties>
</file>

<file path=docProps/thumbnail.jpeg>
</file>